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353" r:id="rId5"/>
    <p:sldId id="354" r:id="rId6"/>
    <p:sldId id="366" r:id="rId7"/>
    <p:sldId id="367" r:id="rId8"/>
    <p:sldId id="371" r:id="rId9"/>
    <p:sldId id="379" r:id="rId10"/>
    <p:sldId id="378" r:id="rId11"/>
    <p:sldId id="377" r:id="rId12"/>
    <p:sldId id="390" r:id="rId13"/>
    <p:sldId id="389" r:id="rId14"/>
    <p:sldId id="388" r:id="rId15"/>
    <p:sldId id="387" r:id="rId16"/>
    <p:sldId id="386" r:id="rId17"/>
    <p:sldId id="385" r:id="rId18"/>
    <p:sldId id="384" r:id="rId19"/>
    <p:sldId id="383" r:id="rId20"/>
    <p:sldId id="382" r:id="rId21"/>
    <p:sldId id="381" r:id="rId22"/>
    <p:sldId id="380" r:id="rId23"/>
    <p:sldId id="391" r:id="rId24"/>
    <p:sldId id="374" r:id="rId25"/>
    <p:sldId id="376" r:id="rId26"/>
    <p:sldId id="3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966" autoAdjust="0"/>
  </p:normalViewPr>
  <p:slideViewPr>
    <p:cSldViewPr snapToGrid="0">
      <p:cViewPr varScale="1">
        <p:scale>
          <a:sx n="64" d="100"/>
          <a:sy n="64" d="100"/>
        </p:scale>
        <p:origin x="1056"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12/17/2024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12/17/2024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DECARBONIZATION</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r>
              <a:rPr lang="en-US" dirty="0"/>
              <a:t>Ali, Eve, Melvin</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FA739-2D4C-0505-085A-367B8918406E}"/>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433F69D-83F5-388B-0B46-BFFD7DADC559}"/>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1F8D62E5-F4B2-6050-50BB-5C8D4830B0D5}"/>
              </a:ext>
            </a:extLst>
          </p:cNvPr>
          <p:cNvSpPr>
            <a:spLocks noGrp="1"/>
          </p:cNvSpPr>
          <p:nvPr>
            <p:ph type="subTitle" idx="1"/>
          </p:nvPr>
        </p:nvSpPr>
        <p:spPr>
          <a:xfrm>
            <a:off x="839449" y="209863"/>
            <a:ext cx="10583055" cy="6041036"/>
          </a:xfrm>
        </p:spPr>
        <p:txBody>
          <a:bodyPr/>
          <a:lstStyle/>
          <a:p>
            <a:r>
              <a:rPr lang="en-US" b="1" u="sng" dirty="0"/>
              <a:t> Trends in Carbon Emissions:</a:t>
            </a:r>
          </a:p>
          <a:p>
            <a:r>
              <a:rPr lang="en-US" dirty="0"/>
              <a:t>•	Increasing Carbon Emissions: If carbon emissions are rising over time, it typically means that energy consumption is increasing without a corresponding reduction in the carbon intensity of the energy used. This could happen if fossil fuels (which are more carbon-intensive) are the main energy source.</a:t>
            </a:r>
          </a:p>
          <a:p>
            <a:r>
              <a:rPr lang="en-US" dirty="0"/>
              <a:t>•	Decreasing or Stabilizing Carbon Emissions: A decline or stabilization in carbon emissions might indicate a shift towards cleaner energy sources (e.g., solar, wind), improved energy efficiency, or better emission control technologies. This could be a sign of progress in decarbonization efforts.</a:t>
            </a:r>
          </a:p>
        </p:txBody>
      </p:sp>
    </p:spTree>
    <p:extLst>
      <p:ext uri="{BB962C8B-B14F-4D97-AF65-F5344CB8AC3E}">
        <p14:creationId xmlns:p14="http://schemas.microsoft.com/office/powerpoint/2010/main" val="1474633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A0416-2E37-6967-4754-69C27EF84AA5}"/>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BF077A0-9397-20C8-C37B-A1372EC24B10}"/>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AA61645E-B4A7-87D3-EA45-D698B087BB86}"/>
              </a:ext>
            </a:extLst>
          </p:cNvPr>
          <p:cNvSpPr>
            <a:spLocks noGrp="1"/>
          </p:cNvSpPr>
          <p:nvPr>
            <p:ph type="subTitle" idx="1"/>
          </p:nvPr>
        </p:nvSpPr>
        <p:spPr>
          <a:xfrm>
            <a:off x="839449" y="209863"/>
            <a:ext cx="10583055" cy="6041036"/>
          </a:xfrm>
        </p:spPr>
        <p:txBody>
          <a:bodyPr/>
          <a:lstStyle/>
          <a:p>
            <a:r>
              <a:rPr lang="en-US" b="1" u="sng" dirty="0"/>
              <a:t>Energy efficiency and carbon Intensity</a:t>
            </a:r>
          </a:p>
          <a:p>
            <a:r>
              <a:rPr lang="en-US" dirty="0"/>
              <a:t>•	Energy Efficiency: If energy consumption increases but carbon emissions remain stable or decrease, it may suggest improvements in energy efficiency. For instance, industries or cities might be consuming more energy but doing so in a way that reduces their carbon footprint (e.g., through energy-efficient appliances or buildings).</a:t>
            </a:r>
          </a:p>
          <a:p>
            <a:endParaRPr lang="en-US" dirty="0"/>
          </a:p>
          <a:p>
            <a:r>
              <a:rPr lang="en-US" dirty="0"/>
              <a:t>•	Carbon Intensity: If both energy consumption and carbon emissions rise at the same rate, it suggests that the energy mix remains heavily dependent on fossil fuels. Conversely, if energy consumption increases but emissions stay low, it suggests that the energy mix is becoming cleaner (e.g., a higher share of renewable energy sources).</a:t>
            </a:r>
          </a:p>
          <a:p>
            <a:endParaRPr lang="en-US" dirty="0"/>
          </a:p>
          <a:p>
            <a:endParaRPr lang="en-US" dirty="0"/>
          </a:p>
        </p:txBody>
      </p:sp>
    </p:spTree>
    <p:extLst>
      <p:ext uri="{BB962C8B-B14F-4D97-AF65-F5344CB8AC3E}">
        <p14:creationId xmlns:p14="http://schemas.microsoft.com/office/powerpoint/2010/main" val="121467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37FA6-010B-5968-1DF8-1330BB763DAD}"/>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31C1ADF-AB1F-63CB-0B16-7F4F7EA96EE1}"/>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39C53A7C-34C6-9FDC-6C8E-D0844928EDBC}"/>
              </a:ext>
            </a:extLst>
          </p:cNvPr>
          <p:cNvSpPr>
            <a:spLocks noGrp="1"/>
          </p:cNvSpPr>
          <p:nvPr>
            <p:ph type="subTitle" idx="1"/>
          </p:nvPr>
        </p:nvSpPr>
        <p:spPr>
          <a:xfrm>
            <a:off x="839449" y="209863"/>
            <a:ext cx="10583055" cy="6041036"/>
          </a:xfrm>
        </p:spPr>
        <p:txBody>
          <a:bodyPr/>
          <a:lstStyle/>
          <a:p>
            <a:endParaRPr lang="en-US" dirty="0"/>
          </a:p>
        </p:txBody>
      </p:sp>
      <p:pic>
        <p:nvPicPr>
          <p:cNvPr id="3" name="Picture 2">
            <a:extLst>
              <a:ext uri="{FF2B5EF4-FFF2-40B4-BE49-F238E27FC236}">
                <a16:creationId xmlns:a16="http://schemas.microsoft.com/office/drawing/2014/main" id="{5C0FCC6F-0F5E-C681-4F3C-07063AC0C344}"/>
              </a:ext>
            </a:extLst>
          </p:cNvPr>
          <p:cNvPicPr>
            <a:picLocks noChangeAspect="1"/>
          </p:cNvPicPr>
          <p:nvPr/>
        </p:nvPicPr>
        <p:blipFill>
          <a:blip r:embed="rId3"/>
          <a:stretch>
            <a:fillRect/>
          </a:stretch>
        </p:blipFill>
        <p:spPr>
          <a:xfrm>
            <a:off x="2713220" y="764498"/>
            <a:ext cx="6805533" cy="4936531"/>
          </a:xfrm>
          <a:prstGeom prst="rect">
            <a:avLst/>
          </a:prstGeom>
        </p:spPr>
      </p:pic>
    </p:spTree>
    <p:extLst>
      <p:ext uri="{BB962C8B-B14F-4D97-AF65-F5344CB8AC3E}">
        <p14:creationId xmlns:p14="http://schemas.microsoft.com/office/powerpoint/2010/main" val="3649665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B7B3A-3271-8AEC-3288-62A3464EC74E}"/>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8D8A100-5135-A49B-BFAD-699C295EE135}"/>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53EB2F26-E646-DEDF-AB78-8AA93FE5F83A}"/>
              </a:ext>
            </a:extLst>
          </p:cNvPr>
          <p:cNvSpPr>
            <a:spLocks noGrp="1"/>
          </p:cNvSpPr>
          <p:nvPr>
            <p:ph type="subTitle" idx="1"/>
          </p:nvPr>
        </p:nvSpPr>
        <p:spPr>
          <a:xfrm>
            <a:off x="839449" y="209863"/>
            <a:ext cx="10583055" cy="6041036"/>
          </a:xfrm>
        </p:spPr>
        <p:txBody>
          <a:bodyPr/>
          <a:lstStyle/>
          <a:p>
            <a:r>
              <a:rPr lang="en-US" dirty="0"/>
              <a:t>	Feature Engineering</a:t>
            </a:r>
          </a:p>
          <a:p>
            <a:r>
              <a:rPr lang="en-US" dirty="0"/>
              <a:t>Feature engineering is the process of transforming existing ones to improve the predictive power of models.</a:t>
            </a:r>
          </a:p>
          <a:p>
            <a:r>
              <a:rPr lang="en-US" dirty="0"/>
              <a:t>•	Carbon Intensity: A new feature, carbon intensity, was created by dividing carbon emissions by energy consumption (e.g., CO₂ emissions per kWh). This helps understand how efficiently energy is being used and whether a higher share of renewable energy reduces carbon intensity.</a:t>
            </a:r>
          </a:p>
          <a:p>
            <a:endParaRPr lang="en-US" dirty="0"/>
          </a:p>
          <a:p>
            <a:r>
              <a:rPr lang="en-US" dirty="0"/>
              <a:t>•	Renewable Energy Growth: The difference in renewable energy share from one period to the next was calculated. This feature </a:t>
            </a:r>
          </a:p>
        </p:txBody>
      </p:sp>
    </p:spTree>
    <p:extLst>
      <p:ext uri="{BB962C8B-B14F-4D97-AF65-F5344CB8AC3E}">
        <p14:creationId xmlns:p14="http://schemas.microsoft.com/office/powerpoint/2010/main" val="262465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08EED-AD9F-D515-F625-C620D339E820}"/>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6B9672F-E3EF-D6F8-2672-427790F1A048}"/>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560E0234-4C93-2B38-4255-8E5D633D57A9}"/>
              </a:ext>
            </a:extLst>
          </p:cNvPr>
          <p:cNvSpPr>
            <a:spLocks noGrp="1"/>
          </p:cNvSpPr>
          <p:nvPr>
            <p:ph type="subTitle" idx="1"/>
          </p:nvPr>
        </p:nvSpPr>
        <p:spPr>
          <a:xfrm>
            <a:off x="839449" y="209863"/>
            <a:ext cx="10583055" cy="6041036"/>
          </a:xfrm>
        </p:spPr>
        <p:txBody>
          <a:bodyPr/>
          <a:lstStyle/>
          <a:p>
            <a:pPr algn="l"/>
            <a:r>
              <a:rPr lang="en-US" b="1" u="sng" dirty="0"/>
              <a:t>PREDICTIVE MODELS</a:t>
            </a:r>
          </a:p>
          <a:p>
            <a:pPr algn="l"/>
            <a:endParaRPr lang="en-US" b="1" u="sng" dirty="0"/>
          </a:p>
          <a:p>
            <a:pPr algn="l"/>
            <a:r>
              <a:rPr lang="en-US" dirty="0"/>
              <a:t>1.	Model choice.</a:t>
            </a:r>
          </a:p>
          <a:p>
            <a:pPr algn="l"/>
            <a:r>
              <a:rPr lang="en-US" dirty="0"/>
              <a:t>Selected Model: Random Forest Regressor</a:t>
            </a:r>
          </a:p>
          <a:p>
            <a:pPr algn="l"/>
            <a:r>
              <a:rPr lang="en-US" dirty="0"/>
              <a:t>Reason:</a:t>
            </a:r>
          </a:p>
          <a:p>
            <a:pPr algn="l"/>
            <a:r>
              <a:rPr lang="en-US" dirty="0"/>
              <a:t>Handles both linear and non-linear relationships between variables, making it suitable for complex decarbonization data.</a:t>
            </a:r>
          </a:p>
          <a:p>
            <a:pPr algn="l"/>
            <a:r>
              <a:rPr lang="en-US" dirty="0"/>
              <a:t>Robust to overfitting when hyperparameters are tuned.</a:t>
            </a:r>
          </a:p>
          <a:p>
            <a:pPr algn="l"/>
            <a:r>
              <a:rPr lang="en-US" dirty="0"/>
              <a:t>Provides feature importance, helping identify key drivers of carbon emissions.</a:t>
            </a:r>
          </a:p>
          <a:p>
            <a:pPr algn="l"/>
            <a:endParaRPr lang="en-US" dirty="0"/>
          </a:p>
          <a:p>
            <a:endParaRPr lang="en-US" dirty="0"/>
          </a:p>
        </p:txBody>
      </p:sp>
    </p:spTree>
    <p:extLst>
      <p:ext uri="{BB962C8B-B14F-4D97-AF65-F5344CB8AC3E}">
        <p14:creationId xmlns:p14="http://schemas.microsoft.com/office/powerpoint/2010/main" val="3574162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2675A-ACE0-2972-76BD-FF27943D853D}"/>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73D9788-4EB4-F8C9-D427-AF692F902AF5}"/>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45AFBDFC-4A5F-52B5-9A90-88E0CE858322}"/>
              </a:ext>
            </a:extLst>
          </p:cNvPr>
          <p:cNvSpPr>
            <a:spLocks noGrp="1"/>
          </p:cNvSpPr>
          <p:nvPr>
            <p:ph type="subTitle" idx="1"/>
          </p:nvPr>
        </p:nvSpPr>
        <p:spPr>
          <a:xfrm>
            <a:off x="839449" y="209863"/>
            <a:ext cx="10583055" cy="6041036"/>
          </a:xfrm>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RMSE: 135.66</a:t>
            </a:r>
          </a:p>
          <a:p>
            <a:r>
              <a:rPr lang="en-US" dirty="0"/>
              <a:t>R² Score: -0.19</a:t>
            </a:r>
          </a:p>
          <a:p>
            <a:r>
              <a:rPr lang="en-US" dirty="0"/>
              <a:t>To calculate the root mean squared error, use the </a:t>
            </a:r>
            <a:r>
              <a:rPr lang="en-US" dirty="0" err="1"/>
              <a:t>function'root_mean_squared_error</a:t>
            </a:r>
            <a:r>
              <a:rPr lang="en-US" dirty="0"/>
              <a:t>'.</a:t>
            </a:r>
          </a:p>
          <a:p>
            <a:r>
              <a:rPr lang="en-US" dirty="0"/>
              <a:t>  </a:t>
            </a:r>
            <a:r>
              <a:rPr lang="en-US" dirty="0" err="1"/>
              <a:t>warnings.warn</a:t>
            </a:r>
            <a:r>
              <a:rPr lang="en-US" dirty="0"/>
              <a:t>(</a:t>
            </a:r>
          </a:p>
          <a:p>
            <a:r>
              <a:rPr lang="en-US" dirty="0"/>
              <a:t>4.Results</a:t>
            </a:r>
          </a:p>
          <a:p>
            <a:r>
              <a:rPr lang="en-US" dirty="0"/>
              <a:t>RMSE: 135.66</a:t>
            </a:r>
          </a:p>
          <a:p>
            <a:r>
              <a:rPr lang="en-US" dirty="0"/>
              <a:t>R² Score: -0.19</a:t>
            </a:r>
          </a:p>
          <a:p>
            <a:r>
              <a:rPr lang="en-US" dirty="0"/>
              <a:t>An RMSE of 135.66 suggests the model's predictions deviate significantly from the true carbon emissions, indicating poor accuracy.</a:t>
            </a:r>
          </a:p>
          <a:p>
            <a:r>
              <a:rPr lang="en-US" dirty="0"/>
              <a:t>A n R² of -0.19 suggests that the model fails to capture the relationship between the features and the target variable.</a:t>
            </a:r>
          </a:p>
          <a:p>
            <a:endParaRPr lang="en-US" dirty="0"/>
          </a:p>
        </p:txBody>
      </p:sp>
      <p:pic>
        <p:nvPicPr>
          <p:cNvPr id="2" name="Picture 1">
            <a:extLst>
              <a:ext uri="{FF2B5EF4-FFF2-40B4-BE49-F238E27FC236}">
                <a16:creationId xmlns:a16="http://schemas.microsoft.com/office/drawing/2014/main" id="{1C77F370-A6A4-380A-B7FC-A5084D40C366}"/>
              </a:ext>
            </a:extLst>
          </p:cNvPr>
          <p:cNvPicPr>
            <a:picLocks noChangeAspect="1"/>
          </p:cNvPicPr>
          <p:nvPr/>
        </p:nvPicPr>
        <p:blipFill>
          <a:blip r:embed="rId3"/>
          <a:stretch>
            <a:fillRect/>
          </a:stretch>
        </p:blipFill>
        <p:spPr>
          <a:xfrm>
            <a:off x="1319135" y="209863"/>
            <a:ext cx="7764904" cy="2173573"/>
          </a:xfrm>
          <a:prstGeom prst="rect">
            <a:avLst/>
          </a:prstGeom>
        </p:spPr>
      </p:pic>
    </p:spTree>
    <p:extLst>
      <p:ext uri="{BB962C8B-B14F-4D97-AF65-F5344CB8AC3E}">
        <p14:creationId xmlns:p14="http://schemas.microsoft.com/office/powerpoint/2010/main" val="70292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8C9A0-6DC6-01D6-5642-AA4E4040D63E}"/>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6D63DE9-2910-0972-5E0B-40FB89DFB17B}"/>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042749B9-F2DB-1E51-0D97-D9E46C74BB1E}"/>
              </a:ext>
            </a:extLst>
          </p:cNvPr>
          <p:cNvSpPr>
            <a:spLocks noGrp="1"/>
          </p:cNvSpPr>
          <p:nvPr>
            <p:ph type="subTitle" idx="1"/>
          </p:nvPr>
        </p:nvSpPr>
        <p:spPr>
          <a:xfrm>
            <a:off x="839449" y="209863"/>
            <a:ext cx="10583055" cy="6041036"/>
          </a:xfrm>
        </p:spPr>
        <p:txBody>
          <a:bodyPr/>
          <a:lstStyle/>
          <a:p>
            <a:endParaRPr lang="en-US" dirty="0"/>
          </a:p>
        </p:txBody>
      </p:sp>
      <p:pic>
        <p:nvPicPr>
          <p:cNvPr id="3" name="Picture 2">
            <a:extLst>
              <a:ext uri="{FF2B5EF4-FFF2-40B4-BE49-F238E27FC236}">
                <a16:creationId xmlns:a16="http://schemas.microsoft.com/office/drawing/2014/main" id="{F3AE0490-D4B6-E7C9-6AB2-811BE6E10DC1}"/>
              </a:ext>
            </a:extLst>
          </p:cNvPr>
          <p:cNvPicPr>
            <a:picLocks noChangeAspect="1"/>
          </p:cNvPicPr>
          <p:nvPr/>
        </p:nvPicPr>
        <p:blipFill>
          <a:blip r:embed="rId3"/>
          <a:stretch>
            <a:fillRect/>
          </a:stretch>
        </p:blipFill>
        <p:spPr>
          <a:xfrm>
            <a:off x="3020629" y="1072667"/>
            <a:ext cx="6220693" cy="4315427"/>
          </a:xfrm>
          <a:prstGeom prst="rect">
            <a:avLst/>
          </a:prstGeom>
        </p:spPr>
      </p:pic>
    </p:spTree>
    <p:extLst>
      <p:ext uri="{BB962C8B-B14F-4D97-AF65-F5344CB8AC3E}">
        <p14:creationId xmlns:p14="http://schemas.microsoft.com/office/powerpoint/2010/main" val="9718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BAE05-0BB3-5BFC-6CEB-2C0FC97A8E90}"/>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FA258A5-87CC-93DD-2B43-4D37E0B94859}"/>
              </a:ext>
            </a:extLst>
          </p:cNvPr>
          <p:cNvPicPr>
            <a:picLocks noGrp="1" noChangeAspect="1"/>
          </p:cNvPicPr>
          <p:nvPr>
            <p:ph type="pic" sz="quarter" idx="10"/>
          </p:nvPr>
        </p:nvPicPr>
        <p:blipFill>
          <a:blip r:embed="rId2"/>
          <a:srcRect t="10246" b="10246"/>
          <a:stretch>
            <a:fillRect/>
          </a:stretch>
        </p:blipFill>
        <p:spPr>
          <a:xfrm>
            <a:off x="0" y="149903"/>
            <a:ext cx="12192000" cy="6858000"/>
          </a:xfrm>
        </p:spPr>
      </p:pic>
      <p:sp>
        <p:nvSpPr>
          <p:cNvPr id="4" name="Subtitle 3">
            <a:extLst>
              <a:ext uri="{FF2B5EF4-FFF2-40B4-BE49-F238E27FC236}">
                <a16:creationId xmlns:a16="http://schemas.microsoft.com/office/drawing/2014/main" id="{DDDAC54D-A762-5930-3A21-65836F80599B}"/>
              </a:ext>
            </a:extLst>
          </p:cNvPr>
          <p:cNvSpPr>
            <a:spLocks noGrp="1"/>
          </p:cNvSpPr>
          <p:nvPr>
            <p:ph type="subTitle" idx="1"/>
          </p:nvPr>
        </p:nvSpPr>
        <p:spPr>
          <a:xfrm>
            <a:off x="839449" y="209863"/>
            <a:ext cx="10583055" cy="6041036"/>
          </a:xfrm>
        </p:spPr>
        <p:txBody>
          <a:bodyPr/>
          <a:lstStyle/>
          <a:p>
            <a:pPr algn="l"/>
            <a:endParaRPr lang="en-US" b="1" dirty="0"/>
          </a:p>
          <a:p>
            <a:pPr algn="l"/>
            <a:r>
              <a:rPr lang="en-US" b="1" dirty="0"/>
              <a:t>BUSINESS IMPLICATIONS.</a:t>
            </a:r>
          </a:p>
          <a:p>
            <a:pPr algn="l"/>
            <a:r>
              <a:rPr lang="en-US" dirty="0"/>
              <a:t>1.	Operational Decisions:</a:t>
            </a:r>
          </a:p>
          <a:p>
            <a:pPr algn="l"/>
            <a:r>
              <a:rPr lang="en-US" dirty="0"/>
              <a:t>o	By predicting whether a company will achieve its carbon reduction targets, businesses can better allocate resources to areas that will likely yield the most significant reductions. For example, if a company’s energy consumption is found to be a strong predictor of carbon reduction success, efforts can be made to optimize energy use and increase the share of renewable energy.</a:t>
            </a:r>
          </a:p>
          <a:p>
            <a:pPr algn="l"/>
            <a:endParaRPr lang="en-US" dirty="0"/>
          </a:p>
          <a:p>
            <a:pPr algn="l"/>
            <a:r>
              <a:rPr lang="en-US" dirty="0"/>
              <a:t>2.	Strategic Planning:</a:t>
            </a:r>
          </a:p>
          <a:p>
            <a:pPr algn="l"/>
            <a:r>
              <a:rPr lang="en-US" dirty="0"/>
              <a:t>o	The model can assist companies in setting realistic carbon reduction goals. By understanding which factors are most influential in achieving carbon reductions, businesses can focus their efforts on improving those aspects of their operations. For instance, investing in renewable energy technologies or improving energy efficiency in production could directly contribute to higher chances of carbon reduction success.</a:t>
            </a:r>
          </a:p>
          <a:p>
            <a:endParaRPr lang="en-US" dirty="0"/>
          </a:p>
          <a:p>
            <a:endParaRPr lang="en-US" dirty="0"/>
          </a:p>
        </p:txBody>
      </p:sp>
    </p:spTree>
    <p:extLst>
      <p:ext uri="{BB962C8B-B14F-4D97-AF65-F5344CB8AC3E}">
        <p14:creationId xmlns:p14="http://schemas.microsoft.com/office/powerpoint/2010/main" val="3177153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49B4-2199-F7AD-726F-0B310B941996}"/>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FCDFAB0-7FBD-87AF-7357-D71E42C181B2}"/>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06447E21-B224-88D8-D961-7F3671D1B17F}"/>
              </a:ext>
            </a:extLst>
          </p:cNvPr>
          <p:cNvSpPr>
            <a:spLocks noGrp="1"/>
          </p:cNvSpPr>
          <p:nvPr>
            <p:ph type="subTitle" idx="1"/>
          </p:nvPr>
        </p:nvSpPr>
        <p:spPr>
          <a:xfrm>
            <a:off x="839449" y="209863"/>
            <a:ext cx="10583055" cy="6041036"/>
          </a:xfrm>
        </p:spPr>
        <p:txBody>
          <a:bodyPr/>
          <a:lstStyle/>
          <a:p>
            <a:pPr algn="l"/>
            <a:r>
              <a:rPr lang="en-US" dirty="0"/>
              <a:t>3.	Regulatory Compliance:</a:t>
            </a:r>
          </a:p>
          <a:p>
            <a:pPr algn="l"/>
            <a:r>
              <a:rPr lang="en-US" dirty="0"/>
              <a:t>o	Many industries face increasing regulatory pressure to meet sustainability and carbon reduction targets. This model can help businesses predict their ability to meet such targets, thus assisting in strategic planning and ensuring compliance with environmental regulations. Predicting the likelihood of achieving carbon reduction goals could also help businesses prepare for future regulations or carbon pricing mechanisms</a:t>
            </a:r>
          </a:p>
          <a:p>
            <a:pPr algn="l"/>
            <a:endParaRPr lang="en-US" dirty="0"/>
          </a:p>
          <a:p>
            <a:pPr algn="l"/>
            <a:r>
              <a:rPr lang="en-US" dirty="0"/>
              <a:t>4.	Investment Decisions:</a:t>
            </a:r>
          </a:p>
          <a:p>
            <a:pPr algn="l"/>
            <a:r>
              <a:rPr lang="en-US" dirty="0"/>
              <a:t>o	Investors increasingly seek businesses that are committed to sustainability and reducing their carbon footprints. By using predictive models like this one, companies can demonstrate to investors that they are on track to meet their carbon reduction goals, which could potentially lead to more favorable investment conditions.</a:t>
            </a:r>
          </a:p>
          <a:p>
            <a:pPr algn="l"/>
            <a:endParaRPr lang="en-US" dirty="0"/>
          </a:p>
          <a:p>
            <a:endParaRPr lang="en-US" dirty="0"/>
          </a:p>
        </p:txBody>
      </p:sp>
    </p:spTree>
    <p:extLst>
      <p:ext uri="{BB962C8B-B14F-4D97-AF65-F5344CB8AC3E}">
        <p14:creationId xmlns:p14="http://schemas.microsoft.com/office/powerpoint/2010/main" val="23082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9517D-0F52-4BC7-49F1-EB8CBE5DE468}"/>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3A0E1B4-1892-9C47-38DF-4C9ADF950755}"/>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715A9C08-791E-9156-D73D-CFF5CC323536}"/>
              </a:ext>
            </a:extLst>
          </p:cNvPr>
          <p:cNvSpPr>
            <a:spLocks noGrp="1"/>
          </p:cNvSpPr>
          <p:nvPr>
            <p:ph type="subTitle" idx="1"/>
          </p:nvPr>
        </p:nvSpPr>
        <p:spPr>
          <a:xfrm>
            <a:off x="839449" y="209863"/>
            <a:ext cx="10583055" cy="6041036"/>
          </a:xfrm>
        </p:spPr>
        <p:txBody>
          <a:bodyPr/>
          <a:lstStyle/>
          <a:p>
            <a:pPr algn="l"/>
            <a:r>
              <a:rPr lang="en-US" b="1" u="sng" dirty="0"/>
              <a:t>LIMITATION.</a:t>
            </a:r>
          </a:p>
          <a:p>
            <a:pPr algn="l"/>
            <a:r>
              <a:rPr lang="en-US" dirty="0"/>
              <a:t>1.	Data Quality and Size:</a:t>
            </a:r>
          </a:p>
          <a:p>
            <a:pPr algn="l"/>
            <a:r>
              <a:rPr lang="en-US" dirty="0"/>
              <a:t>o	The dataset used for training the model was relatively small in the initial stages. A larger, more diverse dataset with more examples of both successful and unsuccessful carbon reduction initiatives would likely improve the model's performance. Additionally, the dataset may not cover all possible scenarios and variables influencing carbon reduction.</a:t>
            </a:r>
          </a:p>
          <a:p>
            <a:pPr algn="l"/>
            <a:endParaRPr lang="en-US" dirty="0"/>
          </a:p>
          <a:p>
            <a:pPr algn="l"/>
            <a:r>
              <a:rPr lang="en-US" dirty="0"/>
              <a:t>2.	Feature Selection:</a:t>
            </a:r>
          </a:p>
          <a:p>
            <a:pPr marL="342900" indent="-342900" algn="l">
              <a:buFont typeface="Arial" panose="020B0604020202020204" pitchFamily="34" charset="0"/>
              <a:buChar char="•"/>
            </a:pPr>
            <a:r>
              <a:rPr lang="en-US" dirty="0"/>
              <a:t>The features used in the analysis (e.g., </a:t>
            </a:r>
            <a:r>
              <a:rPr lang="en-US" dirty="0" err="1"/>
              <a:t>Energy_Consumption_kWh</a:t>
            </a:r>
            <a:r>
              <a:rPr lang="en-US" dirty="0"/>
              <a:t>, </a:t>
            </a:r>
            <a:r>
              <a:rPr lang="en-US" dirty="0" err="1"/>
              <a:t>Renewable_Energy_Share</a:t>
            </a:r>
            <a:r>
              <a:rPr lang="en-US" dirty="0"/>
              <a:t>_%) are just a small subset of the potential variables that could impact carbon reduction success. More features, such as carbon emissions, production efficiency, or waste generation, could provide a better understanding of the factors influencing decarbonization efforts</a:t>
            </a:r>
          </a:p>
        </p:txBody>
      </p:sp>
    </p:spTree>
    <p:extLst>
      <p:ext uri="{BB962C8B-B14F-4D97-AF65-F5344CB8AC3E}">
        <p14:creationId xmlns:p14="http://schemas.microsoft.com/office/powerpoint/2010/main" val="56711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a:xfrm>
            <a:off x="959370" y="779489"/>
            <a:ext cx="9675102" cy="4812827"/>
          </a:xfrm>
        </p:spPr>
        <p:txBody>
          <a:bodyPr/>
          <a:lstStyle/>
          <a:p>
            <a:pPr marL="457200" indent="-457200" algn="l">
              <a:buFont typeface="Arial" panose="020B0604020202020204" pitchFamily="34" charset="0"/>
              <a:buChar char="•"/>
            </a:pPr>
            <a:r>
              <a:rPr lang="en-US" sz="2800" dirty="0">
                <a:latin typeface="Arial" panose="020B0604020202020204" pitchFamily="34" charset="0"/>
                <a:cs typeface="Arial" panose="020B0604020202020204" pitchFamily="34" charset="0"/>
              </a:rPr>
              <a:t>Project focuses on </a:t>
            </a:r>
            <a:r>
              <a:rPr lang="en-US" sz="2800" dirty="0" err="1">
                <a:latin typeface="Arial" panose="020B0604020202020204" pitchFamily="34" charset="0"/>
                <a:cs typeface="Arial" panose="020B0604020202020204" pitchFamily="34" charset="0"/>
              </a:rPr>
              <a:t>achieveing</a:t>
            </a:r>
            <a:r>
              <a:rPr lang="en-US" sz="2800" dirty="0">
                <a:latin typeface="Arial" panose="020B0604020202020204" pitchFamily="34" charset="0"/>
                <a:cs typeface="Arial" panose="020B0604020202020204" pitchFamily="34" charset="0"/>
              </a:rPr>
              <a:t> a net zero carbon economy.</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This is by decarbonization which </a:t>
            </a:r>
            <a:r>
              <a:rPr lang="en-US" sz="2800" kern="100" dirty="0">
                <a:effectLst/>
                <a:latin typeface="Arial" panose="020B0604020202020204" pitchFamily="34" charset="0"/>
                <a:ea typeface="Calibri" panose="020F0502020204030204" pitchFamily="34" charset="0"/>
                <a:cs typeface="Arial" panose="020B0604020202020204" pitchFamily="34" charset="0"/>
              </a:rPr>
              <a:t> refers to the process of reducing carbon dioxide (CO₂) and other greenhouse gas (GHG) emissions, primarily by transitioning from fossil fuels to cleaner energy sources like renewables (e.g., wind, solar, hydroelectric power) and improving energy efficiency.</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449705" y="284813"/>
            <a:ext cx="10430105" cy="6205928"/>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708495" y="5959576"/>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123922" y="126848"/>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EDE004D-8F0D-23D8-5130-47D8209AE9E6}"/>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E682F7FD-6C2E-34B2-190B-3189F3BD0A0C}"/>
              </a:ext>
            </a:extLst>
          </p:cNvPr>
          <p:cNvSpPr>
            <a:spLocks noGrp="1"/>
          </p:cNvSpPr>
          <p:nvPr>
            <p:ph type="subTitle" idx="1"/>
          </p:nvPr>
        </p:nvSpPr>
        <p:spPr>
          <a:xfrm>
            <a:off x="974361" y="599607"/>
            <a:ext cx="10523095" cy="5801193"/>
          </a:xfrm>
        </p:spPr>
        <p:txBody>
          <a:bodyPr>
            <a:normAutofit lnSpcReduction="10000"/>
          </a:bodyPr>
          <a:lstStyle/>
          <a:p>
            <a:pPr algn="l"/>
            <a:r>
              <a:rPr lang="en-US" b="1" u="sng" dirty="0"/>
              <a:t>CARBON PRICING PROMPT</a:t>
            </a:r>
          </a:p>
          <a:p>
            <a:pPr algn="l"/>
            <a:r>
              <a:rPr lang="en-US" dirty="0"/>
              <a:t>Based on the findings from the decarbonization dataset and carbon pricing calculations, the following actionable recommendations are suggested</a:t>
            </a:r>
          </a:p>
          <a:p>
            <a:pPr algn="l"/>
            <a:r>
              <a:rPr lang="en-US" dirty="0"/>
              <a:t>1.	Incentivize Renewable Energy Integration:</a:t>
            </a:r>
          </a:p>
          <a:p>
            <a:pPr algn="l"/>
            <a:r>
              <a:rPr lang="en-US" dirty="0"/>
              <a:t>o	Renewable energy sources can significantly reduce carbon emissions. By improving the share of renewable energy in energy consumption, companies and governments can drive down both emissions and associated carbon costs.</a:t>
            </a:r>
          </a:p>
          <a:p>
            <a:pPr algn="l"/>
            <a:endParaRPr lang="en-US" dirty="0"/>
          </a:p>
          <a:p>
            <a:pPr algn="l"/>
            <a:r>
              <a:rPr lang="en-US" dirty="0"/>
              <a:t>2.The calculated carbon pricing can guide policy decisions. Governments and companies should integrate carbon pricing mechanisms (e.g., carbon tax or carbon markets) to hold industries accountable for their emissions.</a:t>
            </a:r>
          </a:p>
          <a:p>
            <a:pPr marL="457200" indent="-457200" algn="l">
              <a:buAutoNum type="arabicPeriod" startAt="2"/>
            </a:pPr>
            <a:endParaRPr lang="en-US" dirty="0"/>
          </a:p>
          <a:p>
            <a:pPr algn="l"/>
            <a:r>
              <a:rPr lang="en-US" dirty="0"/>
              <a:t>3.	Energy Efficiency Programs:</a:t>
            </a:r>
          </a:p>
          <a:p>
            <a:pPr marL="457200" indent="-457200" algn="l">
              <a:buAutoNum type="arabicPeriod" startAt="2"/>
            </a:pPr>
            <a:r>
              <a:rPr lang="en-US" dirty="0"/>
              <a:t>o	Promoting energy efficiency not only reduces energy consumption but also lowers the associated carbon emissions and costs.</a:t>
            </a:r>
          </a:p>
          <a:p>
            <a:pPr marL="457200" indent="-457200" algn="l">
              <a:buAutoNum type="arabicPeriod" startAt="2"/>
            </a:pPr>
            <a:endParaRPr lang="en-US" dirty="0"/>
          </a:p>
          <a:p>
            <a:endParaRPr lang="en-US" dirty="0"/>
          </a:p>
        </p:txBody>
      </p:sp>
    </p:spTree>
    <p:extLst>
      <p:ext uri="{BB962C8B-B14F-4D97-AF65-F5344CB8AC3E}">
        <p14:creationId xmlns:p14="http://schemas.microsoft.com/office/powerpoint/2010/main" val="1582027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C10D038-09D8-CCD9-3DC1-24FE7AF98CCA}"/>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581E848E-50B3-EB2B-5648-E9BCB5C35E68}"/>
              </a:ext>
            </a:extLst>
          </p:cNvPr>
          <p:cNvSpPr>
            <a:spLocks noGrp="1"/>
          </p:cNvSpPr>
          <p:nvPr>
            <p:ph type="subTitle" idx="1"/>
          </p:nvPr>
        </p:nvSpPr>
        <p:spPr>
          <a:xfrm>
            <a:off x="1911095" y="479685"/>
            <a:ext cx="8641979" cy="5786204"/>
          </a:xfrm>
        </p:spPr>
        <p:txBody>
          <a:bodyPr/>
          <a:lstStyle/>
          <a:p>
            <a:pPr algn="l"/>
            <a:r>
              <a:rPr lang="en-US" b="1" dirty="0"/>
              <a:t>FUTURE RECOMMENDATIONS</a:t>
            </a:r>
          </a:p>
          <a:p>
            <a:pPr algn="l"/>
            <a:endParaRPr lang="en-US" b="1" dirty="0"/>
          </a:p>
          <a:p>
            <a:pPr algn="l"/>
            <a:r>
              <a:rPr lang="en-US" dirty="0"/>
              <a:t>Real-Time Data Analysis and Decision-Making:</a:t>
            </a:r>
          </a:p>
          <a:p>
            <a:pPr algn="l"/>
            <a:endParaRPr lang="en-US" dirty="0"/>
          </a:p>
          <a:p>
            <a:pPr algn="l"/>
            <a:r>
              <a:rPr lang="en-US" dirty="0"/>
              <a:t>•	AI could be used to analyze real-time data from various sources (e.g., sensors, smart grids, energy consumption databases) to provide immediate feedback on emissions and suggest real-time actions to minimize carbon footprints. This would be particularly useful in industries where emissions fluctuate throughout the day, such as manufacturing or energy production.</a:t>
            </a:r>
          </a:p>
          <a:p>
            <a:endParaRPr lang="en-US" dirty="0"/>
          </a:p>
        </p:txBody>
      </p:sp>
    </p:spTree>
    <p:extLst>
      <p:ext uri="{BB962C8B-B14F-4D97-AF65-F5344CB8AC3E}">
        <p14:creationId xmlns:p14="http://schemas.microsoft.com/office/powerpoint/2010/main" val="3956895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3B176-15B7-8B26-76E5-EE7E8CE549F2}"/>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58ACEE1-0224-5E2B-E9DC-E65E67BA28D8}"/>
              </a:ext>
            </a:extLst>
          </p:cNvPr>
          <p:cNvPicPr>
            <a:picLocks noGrp="1" noChangeAspect="1"/>
          </p:cNvPicPr>
          <p:nvPr>
            <p:ph type="pic" sz="quarter" idx="10"/>
          </p:nvPr>
        </p:nvPicPr>
        <p:blipFill>
          <a:blip r:embed="rId2"/>
          <a:srcRect t="10246" b="10246"/>
          <a:stretch>
            <a:fillRect/>
          </a:stretch>
        </p:blipFill>
        <p:spPr>
          <a:xfrm>
            <a:off x="0" y="0"/>
            <a:ext cx="12192000" cy="6858000"/>
          </a:xfrm>
        </p:spPr>
      </p:pic>
      <p:sp>
        <p:nvSpPr>
          <p:cNvPr id="3" name="Title 2">
            <a:extLst>
              <a:ext uri="{FF2B5EF4-FFF2-40B4-BE49-F238E27FC236}">
                <a16:creationId xmlns:a16="http://schemas.microsoft.com/office/drawing/2014/main" id="{6CD74863-A83A-D736-4E22-8EB370FCDE82}"/>
              </a:ext>
            </a:extLst>
          </p:cNvPr>
          <p:cNvSpPr>
            <a:spLocks noGrp="1"/>
          </p:cNvSpPr>
          <p:nvPr>
            <p:ph type="ctrTitle"/>
          </p:nvPr>
        </p:nvSpPr>
        <p:spPr>
          <a:xfrm>
            <a:off x="1408176" y="367260"/>
            <a:ext cx="6327648" cy="786984"/>
          </a:xfrm>
        </p:spPr>
        <p:txBody>
          <a:bodyPr/>
          <a:lstStyle/>
          <a:p>
            <a:r>
              <a:rPr lang="en-US" sz="2800" b="1" dirty="0"/>
              <a:t>                                         </a:t>
            </a:r>
            <a:r>
              <a:rPr lang="en-US" sz="2800" b="1" u="sng" dirty="0"/>
              <a:t>MAIN QUEST</a:t>
            </a:r>
          </a:p>
        </p:txBody>
      </p:sp>
      <p:sp>
        <p:nvSpPr>
          <p:cNvPr id="4" name="Subtitle 3">
            <a:extLst>
              <a:ext uri="{FF2B5EF4-FFF2-40B4-BE49-F238E27FC236}">
                <a16:creationId xmlns:a16="http://schemas.microsoft.com/office/drawing/2014/main" id="{C651DE9D-F075-6F1C-6197-33232EBF36F7}"/>
              </a:ext>
            </a:extLst>
          </p:cNvPr>
          <p:cNvSpPr>
            <a:spLocks noGrp="1"/>
          </p:cNvSpPr>
          <p:nvPr>
            <p:ph type="subTitle" idx="1"/>
          </p:nvPr>
        </p:nvSpPr>
        <p:spPr>
          <a:xfrm>
            <a:off x="1408177" y="1888761"/>
            <a:ext cx="9864426" cy="4601980"/>
          </a:xfrm>
        </p:spPr>
        <p:txBody>
          <a:bodyPr>
            <a:normAutofit/>
          </a:bodyPr>
          <a:lstStyle/>
          <a:p>
            <a:r>
              <a:rPr lang="en-US" dirty="0"/>
              <a:t>In conclusion</a:t>
            </a:r>
          </a:p>
          <a:p>
            <a:r>
              <a:rPr lang="en-US" dirty="0"/>
              <a:t>The purpose of this project was to analyze decarbonization efforts in the context of achieving a net-zero carbon economy. By leveraging a simulated decarbonization dataset, we explored key factors such as energy consumption, carbon emissions, and carbon cost per ton of CO2. The goal was to understand how these variables relate to each other and how they can be used to predict carbon pricing, which can drive further decision-making in policy and industry to reduce carbon emissions leading to a net zero carbon economy.</a:t>
            </a:r>
          </a:p>
          <a:p>
            <a:endParaRPr lang="en-US" dirty="0"/>
          </a:p>
          <a:p>
            <a:endParaRPr lang="en-US" dirty="0"/>
          </a:p>
          <a:p>
            <a:endParaRPr lang="en-US" dirty="0"/>
          </a:p>
        </p:txBody>
      </p:sp>
    </p:spTree>
    <p:extLst>
      <p:ext uri="{BB962C8B-B14F-4D97-AF65-F5344CB8AC3E}">
        <p14:creationId xmlns:p14="http://schemas.microsoft.com/office/powerpoint/2010/main" val="101461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D16F341-52C7-B401-8473-F7CC910F3C64}"/>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B9C64672-EAEF-6CF7-BC89-18449282F780}"/>
              </a:ext>
            </a:extLst>
          </p:cNvPr>
          <p:cNvSpPr>
            <a:spLocks noGrp="1"/>
          </p:cNvSpPr>
          <p:nvPr>
            <p:ph type="subTitle" idx="1"/>
          </p:nvPr>
        </p:nvSpPr>
        <p:spPr>
          <a:xfrm>
            <a:off x="1911095" y="449705"/>
            <a:ext cx="9316537" cy="6130977"/>
          </a:xfrm>
        </p:spPr>
        <p:txBody>
          <a:bodyPr>
            <a:normAutofit/>
          </a:bodyPr>
          <a:lstStyle/>
          <a:p>
            <a:r>
              <a:rPr lang="en-US" sz="8000" b="1" dirty="0"/>
              <a:t>THANK YOU!</a:t>
            </a:r>
          </a:p>
        </p:txBody>
      </p:sp>
    </p:spTree>
    <p:extLst>
      <p:ext uri="{BB962C8B-B14F-4D97-AF65-F5344CB8AC3E}">
        <p14:creationId xmlns:p14="http://schemas.microsoft.com/office/powerpoint/2010/main" val="396124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AB7C1F3-5D85-1891-6718-29B125C1652B}"/>
              </a:ext>
            </a:extLst>
          </p:cNvPr>
          <p:cNvPicPr>
            <a:picLocks noGrp="1" noChangeAspect="1"/>
          </p:cNvPicPr>
          <p:nvPr>
            <p:ph type="pic" sz="quarter" idx="10"/>
          </p:nvPr>
        </p:nvPicPr>
        <p:blipFill>
          <a:blip r:embed="rId2"/>
          <a:srcRect t="7813" b="7813"/>
          <a:stretch>
            <a:fillRect/>
          </a:stretch>
        </p:blipFill>
        <p:spPr>
          <a:xfrm>
            <a:off x="0" y="0"/>
            <a:ext cx="12192000" cy="6858000"/>
          </a:xfrm>
        </p:spPr>
      </p:pic>
      <p:sp>
        <p:nvSpPr>
          <p:cNvPr id="3" name="Title 2">
            <a:extLst>
              <a:ext uri="{FF2B5EF4-FFF2-40B4-BE49-F238E27FC236}">
                <a16:creationId xmlns:a16="http://schemas.microsoft.com/office/drawing/2014/main" id="{F4A32D46-E8B5-988D-8BFB-077932918501}"/>
              </a:ext>
            </a:extLst>
          </p:cNvPr>
          <p:cNvSpPr>
            <a:spLocks noGrp="1"/>
          </p:cNvSpPr>
          <p:nvPr>
            <p:ph type="ctrTitle"/>
          </p:nvPr>
        </p:nvSpPr>
        <p:spPr>
          <a:xfrm>
            <a:off x="1168934" y="179883"/>
            <a:ext cx="5321807" cy="704537"/>
          </a:xfrm>
        </p:spPr>
        <p:txBody>
          <a:bodyPr/>
          <a:lstStyle/>
          <a:p>
            <a:r>
              <a:rPr lang="en-US" dirty="0"/>
              <a:t>Variables of focus.</a:t>
            </a:r>
          </a:p>
        </p:txBody>
      </p:sp>
      <p:sp>
        <p:nvSpPr>
          <p:cNvPr id="4" name="Subtitle 3">
            <a:extLst>
              <a:ext uri="{FF2B5EF4-FFF2-40B4-BE49-F238E27FC236}">
                <a16:creationId xmlns:a16="http://schemas.microsoft.com/office/drawing/2014/main" id="{F491A6AE-C1D3-FFE3-16BF-9616FEE2A942}"/>
              </a:ext>
            </a:extLst>
          </p:cNvPr>
          <p:cNvSpPr>
            <a:spLocks noGrp="1"/>
          </p:cNvSpPr>
          <p:nvPr>
            <p:ph type="subTitle" idx="1"/>
          </p:nvPr>
        </p:nvSpPr>
        <p:spPr>
          <a:xfrm>
            <a:off x="209862" y="749508"/>
            <a:ext cx="11632368" cy="5786203"/>
          </a:xfrm>
        </p:spPr>
        <p:txBody>
          <a:bodyPr>
            <a:normAutofit lnSpcReduction="10000"/>
          </a:bodyPr>
          <a:lstStyle/>
          <a:p>
            <a:pPr algn="l"/>
            <a:r>
              <a:rPr lang="en-US" sz="16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Date</a:t>
            </a:r>
          </a:p>
          <a:p>
            <a:pPr algn="l"/>
            <a:r>
              <a:rPr lang="en-US" dirty="0">
                <a:latin typeface="Arial" panose="020B0604020202020204" pitchFamily="34" charset="0"/>
                <a:cs typeface="Arial" panose="020B0604020202020204" pitchFamily="34" charset="0"/>
              </a:rPr>
              <a:t>Description: The time period (e.g., month or year) corresponding to each data point.</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•2.Energy_Consumption_kWh</a:t>
            </a:r>
          </a:p>
          <a:p>
            <a:pPr algn="l"/>
            <a:r>
              <a:rPr lang="en-US" dirty="0">
                <a:latin typeface="Arial" panose="020B0604020202020204" pitchFamily="34" charset="0"/>
                <a:cs typeface="Arial" panose="020B0604020202020204" pitchFamily="34" charset="0"/>
              </a:rPr>
              <a:t>Description: Total energy consumption measured in kilowatt-hours (kWh).</a:t>
            </a:r>
          </a:p>
          <a:p>
            <a:pPr algn="l"/>
            <a:r>
              <a:rPr lang="en-US" dirty="0">
                <a:latin typeface="Arial" panose="020B0604020202020204" pitchFamily="34" charset="0"/>
                <a:cs typeface="Arial" panose="020B0604020202020204" pitchFamily="34" charset="0"/>
              </a:rPr>
              <a:t>Provides insights into the scale of energy use, helping identify patterns or inefficiencies in energy-intensive industries or regions.</a:t>
            </a:r>
          </a:p>
          <a:p>
            <a:pPr algn="l"/>
            <a:endParaRPr lang="en-US" dirty="0">
              <a:latin typeface="Arial" panose="020B0604020202020204" pitchFamily="34" charset="0"/>
              <a:cs typeface="Arial" panose="020B0604020202020204" pitchFamily="34" charset="0"/>
            </a:endParaRPr>
          </a:p>
          <a:p>
            <a:pPr algn="l"/>
            <a:r>
              <a:rPr lang="en-US" sz="2200" dirty="0">
                <a:latin typeface="Arial" panose="020B0604020202020204" pitchFamily="34" charset="0"/>
                <a:cs typeface="Arial" panose="020B0604020202020204" pitchFamily="34" charset="0"/>
              </a:rPr>
              <a:t>3.Renewable_Energy_Share_%</a:t>
            </a:r>
          </a:p>
          <a:p>
            <a:pPr algn="l"/>
            <a:r>
              <a:rPr lang="en-US" sz="2200" dirty="0">
                <a:latin typeface="Arial" panose="020B0604020202020204" pitchFamily="34" charset="0"/>
                <a:cs typeface="Arial" panose="020B0604020202020204" pitchFamily="34" charset="0"/>
              </a:rPr>
              <a:t>Description: The percentage of total energy consumption derived from renewable sources (e.g., wind, solar, hydropower).</a:t>
            </a:r>
          </a:p>
          <a:p>
            <a:pPr algn="l"/>
            <a:r>
              <a:rPr lang="en-US" sz="2200" dirty="0">
                <a:latin typeface="Arial" panose="020B0604020202020204" pitchFamily="34" charset="0"/>
                <a:cs typeface="Arial" panose="020B0604020202020204" pitchFamily="34" charset="0"/>
              </a:rPr>
              <a:t>Measures progress toward cleaner energy systems.</a:t>
            </a:r>
          </a:p>
          <a:p>
            <a:pPr algn="l"/>
            <a:r>
              <a:rPr lang="en-US" sz="2200" dirty="0">
                <a:latin typeface="Arial" panose="020B0604020202020204" pitchFamily="34" charset="0"/>
                <a:cs typeface="Arial" panose="020B0604020202020204" pitchFamily="34" charset="0"/>
              </a:rPr>
              <a:t>High renewable energy share indicates reduced dependency on fossil fuels and lower carbon emissions.</a:t>
            </a: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387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D62C51E-66D2-DA7E-1030-38B7DBBE807C}"/>
              </a:ext>
            </a:extLst>
          </p:cNvPr>
          <p:cNvPicPr>
            <a:picLocks noGrp="1" noChangeAspect="1"/>
          </p:cNvPicPr>
          <p:nvPr>
            <p:ph type="pic" sz="quarter" idx="10"/>
          </p:nvPr>
        </p:nvPicPr>
        <p:blipFill>
          <a:blip r:embed="rId2"/>
          <a:srcRect t="10246" b="10246"/>
          <a:stretch>
            <a:fillRect/>
          </a:stretch>
        </p:blipFill>
        <p:spPr>
          <a:xfrm>
            <a:off x="104932" y="68505"/>
            <a:ext cx="12192000" cy="6858000"/>
          </a:xfrm>
        </p:spPr>
      </p:pic>
      <p:sp>
        <p:nvSpPr>
          <p:cNvPr id="4" name="Subtitle 3">
            <a:extLst>
              <a:ext uri="{FF2B5EF4-FFF2-40B4-BE49-F238E27FC236}">
                <a16:creationId xmlns:a16="http://schemas.microsoft.com/office/drawing/2014/main" id="{7C810D45-4E2F-3133-2253-6B5178401828}"/>
              </a:ext>
            </a:extLst>
          </p:cNvPr>
          <p:cNvSpPr>
            <a:spLocks noGrp="1"/>
          </p:cNvSpPr>
          <p:nvPr>
            <p:ph type="subTitle" idx="1"/>
          </p:nvPr>
        </p:nvSpPr>
        <p:spPr>
          <a:xfrm>
            <a:off x="989351" y="1558977"/>
            <a:ext cx="10508105" cy="5230517"/>
          </a:xfrm>
        </p:spPr>
        <p:txBody>
          <a:bodyPr>
            <a:normAutofit fontScale="92500" lnSpcReduction="20000"/>
          </a:bodyPr>
          <a:lstStyle/>
          <a:p>
            <a:pPr algn="l"/>
            <a:r>
              <a:rPr lang="en-US" dirty="0"/>
              <a:t>4.</a:t>
            </a:r>
            <a:r>
              <a:rPr lang="en-US" b="1" dirty="0"/>
              <a:t>Carbon_Emissions_tCO2</a:t>
            </a:r>
          </a:p>
          <a:p>
            <a:pPr algn="l"/>
            <a:r>
              <a:rPr lang="en-US" dirty="0"/>
              <a:t>Description: Total carbon emissions measured in metric tons of CO₂ (</a:t>
            </a:r>
            <a:r>
              <a:rPr lang="en-US" dirty="0" err="1"/>
              <a:t>tCO</a:t>
            </a:r>
            <a:r>
              <a:rPr lang="en-US" dirty="0"/>
              <a:t>₂).</a:t>
            </a:r>
          </a:p>
          <a:p>
            <a:pPr algn="l"/>
            <a:r>
              <a:rPr lang="en-US" dirty="0"/>
              <a:t>The primary indicator of progress toward decarbonization.</a:t>
            </a:r>
          </a:p>
          <a:p>
            <a:pPr algn="l"/>
            <a:r>
              <a:rPr lang="en-US" dirty="0"/>
              <a:t>Used to assess the environmental impact of energy consumption and production activities.</a:t>
            </a:r>
          </a:p>
          <a:p>
            <a:pPr algn="l"/>
            <a:r>
              <a:rPr lang="en-US" dirty="0"/>
              <a:t> 5</a:t>
            </a:r>
            <a:r>
              <a:rPr lang="en-US" b="1" dirty="0"/>
              <a:t>.Scope_1_Emissions_tCO2</a:t>
            </a:r>
          </a:p>
          <a:p>
            <a:pPr algn="l"/>
            <a:r>
              <a:rPr lang="en-US" dirty="0"/>
              <a:t>Description: Direct emissions from owned or controlled sources, such as manufacturing processes or company-owned vehicles.</a:t>
            </a:r>
          </a:p>
          <a:p>
            <a:pPr algn="l"/>
            <a:r>
              <a:rPr lang="en-US" dirty="0"/>
              <a:t>Highlights the direct carbon footprint of organizations, enabling targeted reduction strategies.</a:t>
            </a:r>
          </a:p>
          <a:p>
            <a:pPr algn="l"/>
            <a:r>
              <a:rPr lang="en-US" dirty="0"/>
              <a:t>Critical for identifying emission hotspots in production and operations.</a:t>
            </a:r>
          </a:p>
          <a:p>
            <a:pPr algn="l"/>
            <a:r>
              <a:rPr lang="en-US" dirty="0"/>
              <a:t>6.</a:t>
            </a:r>
            <a:r>
              <a:rPr lang="en-US" b="1" dirty="0"/>
              <a:t>Scope_2_Emissions_tCO2</a:t>
            </a:r>
          </a:p>
          <a:p>
            <a:pPr algn="l"/>
            <a:r>
              <a:rPr lang="en-US" dirty="0"/>
              <a:t>Indirect emissions from the generation of purchased electricity, steam, heating, or cooling.</a:t>
            </a:r>
          </a:p>
          <a:p>
            <a:pPr algn="l"/>
            <a:r>
              <a:rPr lang="en-US" dirty="0"/>
              <a:t>Allows assessment of emissions linked to energy consumption choices (e.g., grid dependency vs. renewables).</a:t>
            </a:r>
          </a:p>
          <a:p>
            <a:pPr algn="l"/>
            <a:r>
              <a:rPr lang="en-US" dirty="0"/>
              <a:t>Provides insights for transitioning to cleaner energy sources.</a:t>
            </a:r>
          </a:p>
          <a:p>
            <a:pPr algn="l"/>
            <a:endParaRPr lang="en-US" dirty="0"/>
          </a:p>
          <a:p>
            <a:endParaRPr lang="en-US" dirty="0"/>
          </a:p>
          <a:p>
            <a:endParaRPr lang="en-US" dirty="0"/>
          </a:p>
        </p:txBody>
      </p:sp>
    </p:spTree>
    <p:extLst>
      <p:ext uri="{BB962C8B-B14F-4D97-AF65-F5344CB8AC3E}">
        <p14:creationId xmlns:p14="http://schemas.microsoft.com/office/powerpoint/2010/main" val="242447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32F0282-DF1C-8F50-A4A2-E4E503114C72}"/>
              </a:ext>
            </a:extLst>
          </p:cNvPr>
          <p:cNvPicPr>
            <a:picLocks noGrp="1" noChangeAspect="1"/>
          </p:cNvPicPr>
          <p:nvPr>
            <p:ph type="pic" sz="quarter" idx="10"/>
          </p:nvPr>
        </p:nvPicPr>
        <p:blipFill>
          <a:blip r:embed="rId2"/>
          <a:srcRect t="10246" b="10246"/>
          <a:stretch>
            <a:fillRect/>
          </a:stretch>
        </p:blipFill>
        <p:spPr>
          <a:xfrm>
            <a:off x="-119584" y="0"/>
            <a:ext cx="12192001" cy="6858000"/>
          </a:xfrm>
        </p:spPr>
      </p:pic>
      <p:sp>
        <p:nvSpPr>
          <p:cNvPr id="4" name="Subtitle 3">
            <a:extLst>
              <a:ext uri="{FF2B5EF4-FFF2-40B4-BE49-F238E27FC236}">
                <a16:creationId xmlns:a16="http://schemas.microsoft.com/office/drawing/2014/main" id="{82A9208E-7448-1570-5F70-FF51135B86D8}"/>
              </a:ext>
            </a:extLst>
          </p:cNvPr>
          <p:cNvSpPr>
            <a:spLocks noGrp="1"/>
          </p:cNvSpPr>
          <p:nvPr>
            <p:ph type="subTitle" idx="1"/>
          </p:nvPr>
        </p:nvSpPr>
        <p:spPr>
          <a:xfrm>
            <a:off x="869431" y="404735"/>
            <a:ext cx="10553074" cy="6238952"/>
          </a:xfrm>
        </p:spPr>
        <p:txBody>
          <a:bodyPr>
            <a:normAutofit fontScale="92500" lnSpcReduction="10000"/>
          </a:bodyPr>
          <a:lstStyle/>
          <a:p>
            <a:pPr algn="l"/>
            <a:endParaRPr lang="en-US" dirty="0"/>
          </a:p>
          <a:p>
            <a:pPr algn="l"/>
            <a:r>
              <a:rPr lang="en-US" dirty="0"/>
              <a:t>7.</a:t>
            </a:r>
            <a:r>
              <a:rPr lang="en-US" b="1" dirty="0"/>
              <a:t>Scope_3_Emissions_tCO2</a:t>
            </a:r>
          </a:p>
          <a:p>
            <a:pPr algn="l"/>
            <a:r>
              <a:rPr lang="en-US" dirty="0"/>
              <a:t>Description: Emissions from all other activities along the value chain, including supply chain, transportation, and product use.</a:t>
            </a:r>
          </a:p>
          <a:p>
            <a:pPr algn="l"/>
            <a:r>
              <a:rPr lang="en-US" dirty="0"/>
              <a:t>Offers a holistic view of an organization’s carbon footprint, beyond direct and energy-related emissions.</a:t>
            </a:r>
          </a:p>
          <a:p>
            <a:pPr algn="l"/>
            <a:r>
              <a:rPr lang="en-US" dirty="0"/>
              <a:t>Highlights opportunities for decarbonization in supply chain management and logistics.</a:t>
            </a:r>
          </a:p>
          <a:p>
            <a:pPr algn="l"/>
            <a:endParaRPr lang="en-US" dirty="0"/>
          </a:p>
          <a:p>
            <a:pPr algn="l"/>
            <a:r>
              <a:rPr lang="en-US" b="1" dirty="0"/>
              <a:t>8.Carbon_Cost_per_tCO2</a:t>
            </a:r>
          </a:p>
          <a:p>
            <a:pPr algn="l"/>
            <a:r>
              <a:rPr lang="en-US" dirty="0"/>
              <a:t>Description: The cost incurred for every ton of CO₂ emitted, based on carbon pricing mechanisms such as taxes or emissions trading.</a:t>
            </a:r>
          </a:p>
          <a:p>
            <a:pPr algn="l"/>
            <a:r>
              <a:rPr lang="en-US" dirty="0"/>
              <a:t>Links financial implications to carbon emissions, encouraging businesses to reduce emissions to lower costs.</a:t>
            </a:r>
          </a:p>
          <a:p>
            <a:pPr algn="l"/>
            <a:r>
              <a:rPr lang="en-US" dirty="0"/>
              <a:t>A useful metric for cost-benefit analysis of decarbonization initiatives.</a:t>
            </a:r>
          </a:p>
          <a:p>
            <a:pPr algn="l"/>
            <a:endParaRPr lang="en-US" dirty="0"/>
          </a:p>
          <a:p>
            <a:r>
              <a:rPr lang="en-US" dirty="0"/>
              <a:t>•	</a:t>
            </a:r>
          </a:p>
        </p:txBody>
      </p:sp>
    </p:spTree>
    <p:extLst>
      <p:ext uri="{BB962C8B-B14F-4D97-AF65-F5344CB8AC3E}">
        <p14:creationId xmlns:p14="http://schemas.microsoft.com/office/powerpoint/2010/main" val="382570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98A5F-4E53-2F34-5714-C46BD44DDEE5}"/>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F1B7A0A-AC22-65C5-3DB1-07D593EC96ED}"/>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17DACDFC-5694-0A8C-B8B6-91EBBFA6863E}"/>
              </a:ext>
            </a:extLst>
          </p:cNvPr>
          <p:cNvSpPr>
            <a:spLocks noGrp="1"/>
          </p:cNvSpPr>
          <p:nvPr>
            <p:ph type="subTitle" idx="1"/>
          </p:nvPr>
        </p:nvSpPr>
        <p:spPr>
          <a:xfrm>
            <a:off x="1094281" y="179882"/>
            <a:ext cx="10358203" cy="6370820"/>
          </a:xfrm>
        </p:spPr>
        <p:txBody>
          <a:bodyPr>
            <a:normAutofit lnSpcReduction="10000"/>
          </a:bodyPr>
          <a:lstStyle/>
          <a:p>
            <a:endParaRPr lang="en-US" dirty="0"/>
          </a:p>
          <a:p>
            <a:pPr algn="l"/>
            <a:r>
              <a:rPr lang="en-US" dirty="0"/>
              <a:t>9</a:t>
            </a:r>
            <a:r>
              <a:rPr lang="en-US" b="1" dirty="0"/>
              <a:t>. </a:t>
            </a:r>
            <a:r>
              <a:rPr lang="en-US" b="1" dirty="0" err="1"/>
              <a:t>Waste_Generated_tons</a:t>
            </a:r>
            <a:endParaRPr lang="en-US" b="1" dirty="0"/>
          </a:p>
          <a:p>
            <a:pPr algn="l"/>
            <a:r>
              <a:rPr lang="en-US" dirty="0"/>
              <a:t>Description: Total waste generated in tons during production or consumption processes.</a:t>
            </a:r>
          </a:p>
          <a:p>
            <a:pPr algn="l"/>
            <a:r>
              <a:rPr lang="en-US" dirty="0"/>
              <a:t>Relevance: Strongly correlated with energy inefficiencies and emission-intensive practices.</a:t>
            </a:r>
          </a:p>
          <a:p>
            <a:pPr algn="l"/>
            <a:r>
              <a:rPr lang="en-US" dirty="0"/>
              <a:t>Helps assess the sustainability of resource use and waste management practices.</a:t>
            </a:r>
          </a:p>
          <a:p>
            <a:pPr algn="l"/>
            <a:endParaRPr lang="en-US" dirty="0"/>
          </a:p>
          <a:p>
            <a:pPr algn="l"/>
            <a:r>
              <a:rPr lang="en-US" b="1" dirty="0"/>
              <a:t>10. </a:t>
            </a:r>
            <a:r>
              <a:rPr lang="en-US" b="1" dirty="0" err="1"/>
              <a:t>Production_Units</a:t>
            </a:r>
            <a:endParaRPr lang="en-US" b="1" dirty="0"/>
          </a:p>
          <a:p>
            <a:pPr algn="l"/>
            <a:r>
              <a:rPr lang="en-US" dirty="0"/>
              <a:t>Description: The total number of goods or services produced in a given time period.</a:t>
            </a:r>
          </a:p>
          <a:p>
            <a:pPr algn="l"/>
            <a:r>
              <a:rPr lang="en-US" dirty="0" err="1"/>
              <a:t>Relevance:Enables</a:t>
            </a:r>
            <a:r>
              <a:rPr lang="en-US" dirty="0"/>
              <a:t> normalization of energy consumption and emissions data (e.g., emissions per unit produced).</a:t>
            </a:r>
          </a:p>
          <a:p>
            <a:pPr algn="l"/>
            <a:r>
              <a:rPr lang="en-US" dirty="0"/>
              <a:t>Useful for benchmarking industries and identifying best practices for energy-efficient production.</a:t>
            </a:r>
          </a:p>
          <a:p>
            <a:pPr algn="l"/>
            <a:r>
              <a:rPr lang="en-US" dirty="0"/>
              <a:t>Simulated data with out target variable being emission of co2 in tons ,energy consumption and carbon pricing</a:t>
            </a:r>
          </a:p>
          <a:p>
            <a:endParaRPr lang="en-US" dirty="0"/>
          </a:p>
          <a:p>
            <a:endParaRPr lang="en-US" dirty="0"/>
          </a:p>
        </p:txBody>
      </p:sp>
    </p:spTree>
    <p:extLst>
      <p:ext uri="{BB962C8B-B14F-4D97-AF65-F5344CB8AC3E}">
        <p14:creationId xmlns:p14="http://schemas.microsoft.com/office/powerpoint/2010/main" val="29359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44F25-8CCE-FB80-C290-83DB73C2F311}"/>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6C1F67A-2C48-31E8-C3C7-0975420DF339}"/>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457679B0-173B-978E-F7B2-AE72330625D7}"/>
              </a:ext>
            </a:extLst>
          </p:cNvPr>
          <p:cNvSpPr>
            <a:spLocks noGrp="1"/>
          </p:cNvSpPr>
          <p:nvPr>
            <p:ph type="subTitle" idx="1"/>
          </p:nvPr>
        </p:nvSpPr>
        <p:spPr>
          <a:xfrm>
            <a:off x="869430" y="179882"/>
            <a:ext cx="10658006" cy="6385810"/>
          </a:xfrm>
        </p:spPr>
        <p:txBody>
          <a:bodyPr/>
          <a:lstStyle/>
          <a:p>
            <a:r>
              <a:rPr lang="en-US" b="1" dirty="0"/>
              <a:t>DATA CLEANING</a:t>
            </a:r>
          </a:p>
          <a:p>
            <a:endParaRPr lang="en-US" dirty="0"/>
          </a:p>
          <a:p>
            <a:pPr marL="342900" indent="-342900" algn="l">
              <a:buFont typeface="Arial" panose="020B0604020202020204" pitchFamily="34" charset="0"/>
              <a:buChar char="•"/>
            </a:pPr>
            <a:r>
              <a:rPr lang="en-US" dirty="0"/>
              <a:t>This is the  process of identifying  any issues in the dataset that could affect the analysis. This involves dealing with missing values, outliers, and inconsistencies.</a:t>
            </a:r>
          </a:p>
          <a:p>
            <a:pPr algn="l"/>
            <a:r>
              <a:rPr lang="en-US" dirty="0"/>
              <a:t>Data for this project was synthetic hence there are no missing values.</a:t>
            </a:r>
          </a:p>
          <a:p>
            <a:pPr algn="l"/>
            <a:endParaRPr lang="en-US" dirty="0"/>
          </a:p>
          <a:p>
            <a:pPr marL="342900" indent="-342900" algn="l">
              <a:buFont typeface="Arial" panose="020B0604020202020204" pitchFamily="34" charset="0"/>
              <a:buChar char="•"/>
            </a:pPr>
            <a:r>
              <a:rPr lang="en-US" dirty="0"/>
              <a:t>Outliers were identified using statistical methods by calculating values that are far above and below the </a:t>
            </a:r>
            <a:r>
              <a:rPr lang="en-US" dirty="0" err="1"/>
              <a:t>mean.They</a:t>
            </a:r>
            <a:r>
              <a:rPr lang="en-US" dirty="0"/>
              <a:t> removed to a reasonable range so as not to interfere with the model.</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Inconsistency-The data may contain negative values that do not make sense or extremely large numbers. This is issue was corrected and replaced with appropriate numbers</a:t>
            </a:r>
          </a:p>
          <a:p>
            <a:endParaRPr lang="en-US" dirty="0"/>
          </a:p>
        </p:txBody>
      </p:sp>
    </p:spTree>
    <p:extLst>
      <p:ext uri="{BB962C8B-B14F-4D97-AF65-F5344CB8AC3E}">
        <p14:creationId xmlns:p14="http://schemas.microsoft.com/office/powerpoint/2010/main" val="4183413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AC9-21FF-D2BF-FA07-48D8337EDCAE}"/>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60B9CDD-6FF4-E0BB-D0D3-7546446DFB27}"/>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E141431F-1752-56E2-7BD8-1F6982660848}"/>
              </a:ext>
            </a:extLst>
          </p:cNvPr>
          <p:cNvSpPr>
            <a:spLocks noGrp="1"/>
          </p:cNvSpPr>
          <p:nvPr>
            <p:ph type="subTitle" idx="1"/>
          </p:nvPr>
        </p:nvSpPr>
        <p:spPr>
          <a:xfrm>
            <a:off x="839449" y="209863"/>
            <a:ext cx="10583055" cy="6041036"/>
          </a:xfrm>
        </p:spPr>
        <p:txBody>
          <a:bodyPr/>
          <a:lstStyle/>
          <a:p>
            <a:endParaRPr lang="en-US" dirty="0"/>
          </a:p>
        </p:txBody>
      </p:sp>
      <p:pic>
        <p:nvPicPr>
          <p:cNvPr id="5" name="Picture 4">
            <a:extLst>
              <a:ext uri="{FF2B5EF4-FFF2-40B4-BE49-F238E27FC236}">
                <a16:creationId xmlns:a16="http://schemas.microsoft.com/office/drawing/2014/main" id="{C3B994AC-B703-0BD6-00EB-2223C601799B}"/>
              </a:ext>
            </a:extLst>
          </p:cNvPr>
          <p:cNvPicPr>
            <a:picLocks noChangeAspect="1"/>
          </p:cNvPicPr>
          <p:nvPr/>
        </p:nvPicPr>
        <p:blipFill>
          <a:blip r:embed="rId3"/>
          <a:stretch>
            <a:fillRect/>
          </a:stretch>
        </p:blipFill>
        <p:spPr>
          <a:xfrm>
            <a:off x="0" y="595013"/>
            <a:ext cx="12192000" cy="5667973"/>
          </a:xfrm>
          <a:prstGeom prst="rect">
            <a:avLst/>
          </a:prstGeom>
        </p:spPr>
      </p:pic>
    </p:spTree>
    <p:extLst>
      <p:ext uri="{BB962C8B-B14F-4D97-AF65-F5344CB8AC3E}">
        <p14:creationId xmlns:p14="http://schemas.microsoft.com/office/powerpoint/2010/main" val="3440489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807B-9B5E-E983-EEAD-C36097055A3F}"/>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D1B3F45-BE31-96EA-B8E8-2D06F99CE164}"/>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8ABD23E2-CB68-7E67-D90E-AB1D21C12D80}"/>
              </a:ext>
            </a:extLst>
          </p:cNvPr>
          <p:cNvSpPr>
            <a:spLocks noGrp="1"/>
          </p:cNvSpPr>
          <p:nvPr>
            <p:ph type="subTitle" idx="1"/>
          </p:nvPr>
        </p:nvSpPr>
        <p:spPr>
          <a:xfrm>
            <a:off x="839449" y="209863"/>
            <a:ext cx="10583055" cy="6041036"/>
          </a:xfrm>
        </p:spPr>
        <p:txBody>
          <a:bodyPr/>
          <a:lstStyle/>
          <a:p>
            <a:r>
              <a:rPr lang="en-US" dirty="0"/>
              <a:t>This is a dashboard visualizing the relationship of average energy consumption and total carbon emission  over time .</a:t>
            </a:r>
          </a:p>
          <a:p>
            <a:r>
              <a:rPr lang="en-US" dirty="0"/>
              <a:t> </a:t>
            </a:r>
            <a:r>
              <a:rPr lang="en-US" b="1" u="sng" dirty="0"/>
              <a:t>Trends in Energy Consumption:</a:t>
            </a:r>
          </a:p>
          <a:p>
            <a:r>
              <a:rPr lang="en-US" dirty="0"/>
              <a:t>•	Increasing Energy Consumption: If the average energy consumption is rising over time, it suggests that the demand for energy is increasing. This could be due to population growth, industrial expansion, or a shift toward more energy-intensive technologies.</a:t>
            </a:r>
          </a:p>
          <a:p>
            <a:r>
              <a:rPr lang="en-US" dirty="0"/>
              <a:t>•	Decreasing or Stable Energy Consumption: A steady or decreasing trend in energy consumption could indicate that energy efficiency measures are being implemented successfully, or that energy usage is being optimized due to advances in technology or energy-saving practices.</a:t>
            </a:r>
          </a:p>
        </p:txBody>
      </p:sp>
    </p:spTree>
    <p:extLst>
      <p:ext uri="{BB962C8B-B14F-4D97-AF65-F5344CB8AC3E}">
        <p14:creationId xmlns:p14="http://schemas.microsoft.com/office/powerpoint/2010/main" val="3274412020"/>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{0A7AF1C0-1F64-44FF-A5CA-8E62CE55178A}tf56410444_win32</Template>
  <TotalTime>105</TotalTime>
  <Words>1977</Words>
  <Application>Microsoft Office PowerPoint</Application>
  <PresentationFormat>Widescreen</PresentationFormat>
  <Paragraphs>138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Baskerville Old Face</vt:lpstr>
      <vt:lpstr>Calibri</vt:lpstr>
      <vt:lpstr>Gill Sans Nova Light</vt:lpstr>
      <vt:lpstr>Custom</vt:lpstr>
      <vt:lpstr>DECARBONIZATION</vt:lpstr>
      <vt:lpstr>Project focuses on achieveing a net zero carbon economy.    This is by decarbonization which  refers to the process of reducing carbon dioxide (CO₂) and other greenhouse gas (GHG) emissions, primarily by transitioning from fossil fuels to cleaner energy sources like renewables (e.g., wind, solar, hydroelectric power) and improving energy efficiency. </vt:lpstr>
      <vt:lpstr>Variables of 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MAIN QUEST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1</cp:revision>
  <dcterms:created xsi:type="dcterms:W3CDTF">2024-11-21T05:54:11Z</dcterms:created>
  <dcterms:modified xsi:type="dcterms:W3CDTF">2024-12-17T17:35:20Z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